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Default Extension="docx" ContentType="application/vnd.openxmlformats-officedocument.wordprocessingml.document"/>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7" r:id="rId2"/>
    <p:sldId id="259" r:id="rId3"/>
    <p:sldId id="260" r:id="rId4"/>
    <p:sldId id="261" r:id="rId5"/>
    <p:sldId id="262" r:id="rId6"/>
    <p:sldId id="264" r:id="rId7"/>
    <p:sldId id="265" r:id="rId8"/>
    <p:sldId id="266" r:id="rId9"/>
    <p:sldId id="268" r:id="rId10"/>
    <p:sldId id="287" r:id="rId11"/>
    <p:sldId id="288" r:id="rId12"/>
    <p:sldId id="269" r:id="rId13"/>
    <p:sldId id="285" r:id="rId14"/>
    <p:sldId id="286"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BEE3AB4-8B21-4D49-B45E-0A7DC4E6E374}" type="datetimeFigureOut">
              <a:rPr lang="en-US" smtClean="0"/>
              <a:t>3/17/2016</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3AECE886-2A36-4914-8345-3BA6B66C97D6}"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EE3AB4-8B21-4D49-B45E-0A7DC4E6E374}" type="datetimeFigureOut">
              <a:rPr lang="en-US" smtClean="0"/>
              <a:t>3/17/2016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EE3AB4-8B21-4D49-B45E-0A7DC4E6E374}" type="datetimeFigureOut">
              <a:rPr lang="en-US" smtClean="0"/>
              <a:t>3/17/2016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EE3AB4-8B21-4D49-B45E-0A7DC4E6E374}" type="datetimeFigureOut">
              <a:rPr lang="en-US" smtClean="0"/>
              <a:t>3/17/2016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BEE3AB4-8B21-4D49-B45E-0A7DC4E6E374}" type="datetimeFigureOut">
              <a:rPr lang="en-US" smtClean="0"/>
              <a:t>3/17/2016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ECE886-2A36-4914-8345-3BA6B66C97D6}"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BEE3AB4-8B21-4D49-B45E-0A7DC4E6E374}" type="datetimeFigureOut">
              <a:rPr lang="en-US" smtClean="0"/>
              <a:t>3/17/2016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BEE3AB4-8B21-4D49-B45E-0A7DC4E6E374}" type="datetimeFigureOut">
              <a:rPr lang="en-US" smtClean="0"/>
              <a:t>3/17/2016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BEE3AB4-8B21-4D49-B45E-0A7DC4E6E374}" type="datetimeFigureOut">
              <a:rPr lang="en-US" smtClean="0"/>
              <a:t>3/17/2016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EE3AB4-8B21-4D49-B45E-0A7DC4E6E374}" type="datetimeFigureOut">
              <a:rPr lang="en-US" smtClean="0"/>
              <a:t>3/17/2016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BEE3AB4-8B21-4D49-B45E-0A7DC4E6E374}" type="datetimeFigureOut">
              <a:rPr lang="en-US" smtClean="0"/>
              <a:t>3/17/2016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ECE886-2A36-4914-8345-3BA6B66C97D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BEE3AB4-8B21-4D49-B45E-0A7DC4E6E374}" type="datetimeFigureOut">
              <a:rPr lang="en-US" smtClean="0"/>
              <a:t>3/17/2016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3AECE886-2A36-4914-8345-3BA6B66C97D6}"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BEE3AB4-8B21-4D49-B45E-0A7DC4E6E374}" type="datetimeFigureOut">
              <a:rPr lang="en-US" smtClean="0"/>
              <a:t>3/17/2016</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AECE886-2A36-4914-8345-3BA6B66C97D6}"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Office_Word_Document7.docx"/><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Office_Word_Document8.docx"/><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Office_Word_Document9.docx"/><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Office_Word_Document10.docx"/><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Office_Word_Document11.docx"/><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Office_Word_Document3.docx"/><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Office_Word_Document4.docx"/><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Office_Word_Document5.docx"/><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Office_Word_Document6.docx"/><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357166"/>
            <a:ext cx="7851648" cy="1828800"/>
          </a:xfrm>
        </p:spPr>
        <p:txBody>
          <a:bodyPr>
            <a:normAutofit/>
          </a:bodyPr>
          <a:lstStyle/>
          <a:p>
            <a:r>
              <a:rPr lang="en-US" sz="5000" b="0" i="1" dirty="0" smtClean="0">
                <a:latin typeface="Lucida Handwriting" pitchFamily="66" charset="0"/>
              </a:rPr>
              <a:t>BANKING</a:t>
            </a:r>
            <a:r>
              <a:rPr lang="en-US" sz="5000" b="0" i="1" dirty="0" smtClean="0">
                <a:latin typeface="+mn-lt"/>
              </a:rPr>
              <a:t> </a:t>
            </a:r>
            <a:r>
              <a:rPr lang="en-US" sz="5000" b="0" i="1" dirty="0" smtClean="0">
                <a:latin typeface="Lucida Handwriting" pitchFamily="66" charset="0"/>
              </a:rPr>
              <a:t>APPLICATION</a:t>
            </a:r>
            <a:endParaRPr lang="en-IN" sz="5000" b="0" i="1" dirty="0">
              <a:latin typeface="Lucida Handwriting" pitchFamily="66" charset="0"/>
            </a:endParaRPr>
          </a:p>
        </p:txBody>
      </p:sp>
      <p:sp>
        <p:nvSpPr>
          <p:cNvPr id="3" name="Subtitle 2"/>
          <p:cNvSpPr>
            <a:spLocks noGrp="1"/>
          </p:cNvSpPr>
          <p:nvPr>
            <p:ph type="subTitle" idx="1"/>
          </p:nvPr>
        </p:nvSpPr>
        <p:spPr>
          <a:xfrm>
            <a:off x="1071538" y="4429132"/>
            <a:ext cx="7854696" cy="2252666"/>
          </a:xfrm>
        </p:spPr>
        <p:txBody>
          <a:bodyPr>
            <a:normAutofit/>
          </a:bodyPr>
          <a:lstStyle/>
          <a:p>
            <a:r>
              <a:rPr lang="en-US" dirty="0" smtClean="0"/>
              <a:t>SUBMITTED BY:</a:t>
            </a:r>
          </a:p>
          <a:p>
            <a:r>
              <a:rPr lang="en-US" dirty="0" smtClean="0"/>
              <a:t>SHIVANI JAIN</a:t>
            </a:r>
          </a:p>
          <a:p>
            <a:r>
              <a:rPr lang="en-US" dirty="0" smtClean="0"/>
              <a:t>SHUBHAM GULYANI</a:t>
            </a:r>
          </a:p>
          <a:p>
            <a:r>
              <a:rPr lang="en-US" dirty="0" smtClean="0"/>
              <a:t>SHWETA </a:t>
            </a:r>
            <a:r>
              <a:rPr lang="en-US" dirty="0" smtClean="0"/>
              <a:t>SOAM</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Search BY </a:t>
            </a:r>
            <a:r>
              <a:rPr lang="en-US" sz="3600" dirty="0" smtClean="0"/>
              <a:t>ACCOUNT NUMBER </a:t>
            </a:r>
            <a:r>
              <a:rPr lang="en-US" sz="3600" dirty="0" smtClean="0"/>
              <a:t>helps manager to check the details by submitting the customer’s </a:t>
            </a:r>
            <a:r>
              <a:rPr lang="en-US" sz="3600" dirty="0" smtClean="0"/>
              <a:t>account number</a:t>
            </a:r>
            <a:endParaRPr lang="en-IN" sz="3600" dirty="0"/>
          </a:p>
        </p:txBody>
      </p:sp>
      <p:pic>
        <p:nvPicPr>
          <p:cNvPr id="4" name="Picture 2"/>
          <p:cNvPicPr>
            <a:picLocks noGrp="1" noChangeAspect="1" noChangeArrowheads="1"/>
          </p:cNvPicPr>
          <p:nvPr>
            <p:ph idx="1"/>
          </p:nvPr>
        </p:nvPicPr>
        <p:blipFill>
          <a:blip r:embed="rId2"/>
          <a:srcRect/>
          <a:stretch>
            <a:fillRect/>
          </a:stretch>
        </p:blipFill>
        <p:spPr bwMode="auto">
          <a:xfrm>
            <a:off x="668373" y="1935163"/>
            <a:ext cx="7807254" cy="4389437"/>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356"/>
            <a:ext cx="8329642" cy="928670"/>
          </a:xfrm>
        </p:spPr>
        <p:txBody>
          <a:bodyPr>
            <a:normAutofit fontScale="90000"/>
          </a:bodyPr>
          <a:lstStyle/>
          <a:p>
            <a:r>
              <a:rPr lang="en-US" sz="4000" dirty="0" smtClean="0"/>
              <a:t>We have two options of transaction namely</a:t>
            </a:r>
            <a:br>
              <a:rPr lang="en-US" sz="4000" dirty="0" smtClean="0"/>
            </a:br>
            <a:r>
              <a:rPr lang="en-US" sz="4000" dirty="0" smtClean="0"/>
              <a:t>Credit and Debit</a:t>
            </a:r>
            <a:endParaRPr lang="en-IN" sz="4000" dirty="0"/>
          </a:p>
        </p:txBody>
      </p:sp>
      <p:graphicFrame>
        <p:nvGraphicFramePr>
          <p:cNvPr id="4" name="Content Placeholder 3"/>
          <p:cNvGraphicFramePr>
            <a:graphicFrameLocks noChangeAspect="1"/>
          </p:cNvGraphicFramePr>
          <p:nvPr>
            <p:ph idx="1"/>
          </p:nvPr>
        </p:nvGraphicFramePr>
        <p:xfrm>
          <a:off x="0" y="1714488"/>
          <a:ext cx="9144000" cy="5357849"/>
        </p:xfrm>
        <a:graphic>
          <a:graphicData uri="http://schemas.openxmlformats.org/presentationml/2006/ole">
            <p:oleObj spid="_x0000_s8194" name="Document" r:id="rId3" imgW="6137501" imgH="3578599" progId="Word.Document.12">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428652"/>
            <a:ext cx="7851648" cy="1828800"/>
          </a:xfrm>
        </p:spPr>
        <p:txBody>
          <a:bodyPr>
            <a:normAutofit/>
          </a:bodyPr>
          <a:lstStyle/>
          <a:p>
            <a:r>
              <a:rPr lang="en-US" sz="3600" dirty="0" smtClean="0"/>
              <a:t>On selecting CREDIT options manager is able to credit to a persons account</a:t>
            </a:r>
            <a:endParaRPr lang="en-US" sz="3600" dirty="0"/>
          </a:p>
        </p:txBody>
      </p:sp>
      <p:sp>
        <p:nvSpPr>
          <p:cNvPr id="3" name="Subtitle 2"/>
          <p:cNvSpPr>
            <a:spLocks noGrp="1"/>
          </p:cNvSpPr>
          <p:nvPr>
            <p:ph type="subTitle"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22575" y="1785926"/>
            <a:ext cx="9021425" cy="507207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85728"/>
            <a:ext cx="8229600" cy="1143000"/>
          </a:xfrm>
        </p:spPr>
        <p:txBody>
          <a:bodyPr>
            <a:normAutofit/>
          </a:bodyPr>
          <a:lstStyle/>
          <a:p>
            <a:r>
              <a:rPr lang="en-US" sz="3200" dirty="0" smtClean="0"/>
              <a:t>On selecting DEBIT option amounts gets deducted from customer’s account</a:t>
            </a:r>
            <a:endParaRPr lang="en-IN" sz="3200" dirty="0"/>
          </a:p>
        </p:txBody>
      </p:sp>
      <p:pic>
        <p:nvPicPr>
          <p:cNvPr id="4" name="Picture 2"/>
          <p:cNvPicPr>
            <a:picLocks noGrp="1" noChangeAspect="1" noChangeArrowheads="1"/>
          </p:cNvPicPr>
          <p:nvPr>
            <p:ph idx="1"/>
          </p:nvPr>
        </p:nvPicPr>
        <p:blipFill>
          <a:blip r:embed="rId2"/>
          <a:srcRect/>
          <a:stretch>
            <a:fillRect/>
          </a:stretch>
        </p:blipFill>
        <p:spPr bwMode="auto">
          <a:xfrm>
            <a:off x="285720" y="1357298"/>
            <a:ext cx="8835073" cy="496730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28604"/>
            <a:ext cx="8229600" cy="928694"/>
          </a:xfrm>
        </p:spPr>
        <p:txBody>
          <a:bodyPr>
            <a:normAutofit fontScale="90000"/>
          </a:bodyPr>
          <a:lstStyle/>
          <a:p>
            <a:r>
              <a:rPr lang="en-US" sz="2800" dirty="0" smtClean="0"/>
              <a:t>By clicking ADD ACCOUNT button a form displays.</a:t>
            </a:r>
            <a:br>
              <a:rPr lang="en-US" sz="2800" dirty="0" smtClean="0"/>
            </a:br>
            <a:r>
              <a:rPr lang="en-US" sz="2800" dirty="0" smtClean="0"/>
              <a:t>We can add new account by submitting the form.</a:t>
            </a:r>
            <a:r>
              <a:rPr lang="en-IN" sz="2800" dirty="0" smtClean="0"/>
              <a:t/>
            </a:r>
            <a:br>
              <a:rPr lang="en-IN" sz="2800" dirty="0" smtClean="0"/>
            </a:br>
            <a:endParaRPr lang="en-IN" sz="2800" dirty="0"/>
          </a:p>
        </p:txBody>
      </p:sp>
      <p:sp>
        <p:nvSpPr>
          <p:cNvPr id="3" name="Content Placeholder 2"/>
          <p:cNvSpPr>
            <a:spLocks noGrp="1"/>
          </p:cNvSpPr>
          <p:nvPr>
            <p:ph idx="1"/>
          </p:nvPr>
        </p:nvSpPr>
        <p:spPr>
          <a:xfrm>
            <a:off x="457200" y="1643050"/>
            <a:ext cx="8229600" cy="4681550"/>
          </a:xfrm>
        </p:spPr>
        <p:txBody>
          <a:bodyPr/>
          <a:lstStyle/>
          <a:p>
            <a:endParaRPr lang="en-IN" dirty="0"/>
          </a:p>
        </p:txBody>
      </p:sp>
      <p:graphicFrame>
        <p:nvGraphicFramePr>
          <p:cNvPr id="4" name="Object 3"/>
          <p:cNvGraphicFramePr>
            <a:graphicFrameLocks noChangeAspect="1"/>
          </p:cNvGraphicFramePr>
          <p:nvPr/>
        </p:nvGraphicFramePr>
        <p:xfrm>
          <a:off x="0" y="1142984"/>
          <a:ext cx="9144000" cy="5929354"/>
        </p:xfrm>
        <a:graphic>
          <a:graphicData uri="http://schemas.openxmlformats.org/presentationml/2006/ole">
            <p:oleObj spid="_x0000_s10242" name="Document" r:id="rId3" imgW="6164919" imgH="3578599" progId="Word.Document.12">
              <p:embed/>
            </p:oleObj>
          </a:graphicData>
        </a:graphic>
      </p:graphicFrame>
      <p:sp>
        <p:nvSpPr>
          <p:cNvPr id="5" name="Slide Number Placeholder 4"/>
          <p:cNvSpPr>
            <a:spLocks noGrp="1"/>
          </p:cNvSpPr>
          <p:nvPr>
            <p:ph type="sldNum" sz="quarter" idx="12"/>
          </p:nvPr>
        </p:nvSpPr>
        <p:spPr/>
        <p:txBody>
          <a:bodyPr/>
          <a:lstStyle/>
          <a:p>
            <a:fld id="{503716A6-D005-4E38-A90C-1F9FC017B13D}" type="slidenum">
              <a:rPr lang="en-IN" smtClean="0"/>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1000132"/>
          </a:xfrm>
        </p:spPr>
        <p:txBody>
          <a:bodyPr>
            <a:normAutofit fontScale="90000"/>
          </a:bodyPr>
          <a:lstStyle/>
          <a:p>
            <a:r>
              <a:rPr lang="en-US" sz="4000" dirty="0" smtClean="0"/>
              <a:t>We  can delete any account by entering the account number and submit it.</a:t>
            </a:r>
            <a:endParaRPr lang="en-IN" sz="4000" dirty="0"/>
          </a:p>
        </p:txBody>
      </p:sp>
      <p:graphicFrame>
        <p:nvGraphicFramePr>
          <p:cNvPr id="4" name="Content Placeholder 3"/>
          <p:cNvGraphicFramePr>
            <a:graphicFrameLocks noChangeAspect="1"/>
          </p:cNvGraphicFramePr>
          <p:nvPr>
            <p:ph idx="1"/>
          </p:nvPr>
        </p:nvGraphicFramePr>
        <p:xfrm>
          <a:off x="0" y="1500174"/>
          <a:ext cx="9143999" cy="5643602"/>
        </p:xfrm>
        <a:graphic>
          <a:graphicData uri="http://schemas.openxmlformats.org/presentationml/2006/ole">
            <p:oleObj spid="_x0000_s11266" name="Document" r:id="rId3" imgW="6137501" imgH="3578599" progId="Word.Document.12">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8229600" cy="1143000"/>
          </a:xfrm>
        </p:spPr>
        <p:txBody>
          <a:bodyPr>
            <a:normAutofit/>
          </a:bodyPr>
          <a:lstStyle/>
          <a:p>
            <a:r>
              <a:rPr lang="en-US" sz="4000" dirty="0" smtClean="0"/>
              <a:t>The LOAN button </a:t>
            </a:r>
            <a:r>
              <a:rPr lang="en-US" sz="4000" dirty="0" smtClean="0"/>
              <a:t>redirects </a:t>
            </a:r>
            <a:r>
              <a:rPr lang="en-US" sz="4000" dirty="0" smtClean="0"/>
              <a:t>to the page</a:t>
            </a:r>
            <a:endParaRPr lang="en-IN" sz="4000" dirty="0"/>
          </a:p>
        </p:txBody>
      </p:sp>
      <p:sp>
        <p:nvSpPr>
          <p:cNvPr id="5" name="Slide Number Placeholder 4"/>
          <p:cNvSpPr>
            <a:spLocks noGrp="1"/>
          </p:cNvSpPr>
          <p:nvPr>
            <p:ph type="sldNum" sz="quarter" idx="12"/>
          </p:nvPr>
        </p:nvSpPr>
        <p:spPr/>
        <p:txBody>
          <a:bodyPr/>
          <a:lstStyle/>
          <a:p>
            <a:fld id="{503716A6-D005-4E38-A90C-1F9FC017B13D}" type="slidenum">
              <a:rPr lang="en-IN" smtClean="0"/>
              <a:pPr/>
              <a:t>17</a:t>
            </a:fld>
            <a:endParaRPr lang="en-IN"/>
          </a:p>
        </p:txBody>
      </p:sp>
      <p:pic>
        <p:nvPicPr>
          <p:cNvPr id="13315" name="Picture 3"/>
          <p:cNvPicPr>
            <a:picLocks noGrp="1" noChangeAspect="1" noChangeArrowheads="1"/>
          </p:cNvPicPr>
          <p:nvPr>
            <p:ph idx="1"/>
          </p:nvPr>
        </p:nvPicPr>
        <p:blipFill>
          <a:blip r:embed="rId2"/>
          <a:srcRect/>
          <a:stretch>
            <a:fillRect/>
          </a:stretch>
        </p:blipFill>
        <p:spPr bwMode="auto">
          <a:xfrm>
            <a:off x="0" y="1357298"/>
            <a:ext cx="9223375" cy="5486041"/>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New loan can be provided to customer by clicking on the ADD NEW LOAN button</a:t>
            </a:r>
            <a:endParaRPr lang="en-IN" sz="4000" dirty="0"/>
          </a:p>
        </p:txBody>
      </p:sp>
      <p:pic>
        <p:nvPicPr>
          <p:cNvPr id="4" name="Picture 2"/>
          <p:cNvPicPr>
            <a:picLocks noGrp="1" noChangeAspect="1" noChangeArrowheads="1"/>
          </p:cNvPicPr>
          <p:nvPr>
            <p:ph idx="1"/>
          </p:nvPr>
        </p:nvPicPr>
        <p:blipFill>
          <a:blip r:embed="rId2"/>
          <a:srcRect/>
          <a:stretch>
            <a:fillRect/>
          </a:stretch>
        </p:blipFill>
        <p:spPr bwMode="auto">
          <a:xfrm>
            <a:off x="668373" y="1935163"/>
            <a:ext cx="7807254"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The SHOW LOAN button displays the list of loan holders</a:t>
            </a:r>
            <a:endParaRPr lang="en-IN" sz="4000" dirty="0"/>
          </a:p>
        </p:txBody>
      </p:sp>
      <p:pic>
        <p:nvPicPr>
          <p:cNvPr id="16386" name="Picture 2"/>
          <p:cNvPicPr>
            <a:picLocks noGrp="1" noChangeAspect="1" noChangeArrowheads="1"/>
          </p:cNvPicPr>
          <p:nvPr>
            <p:ph idx="1"/>
          </p:nvPr>
        </p:nvPicPr>
        <p:blipFill>
          <a:blip r:embed="rId2"/>
          <a:srcRect/>
          <a:stretch>
            <a:fillRect/>
          </a:stretch>
        </p:blipFill>
        <p:spPr bwMode="auto">
          <a:xfrm>
            <a:off x="0" y="1935163"/>
            <a:ext cx="9144000" cy="4922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MODULES INCLUDED:</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LOGIN</a:t>
            </a:r>
          </a:p>
          <a:p>
            <a:r>
              <a:rPr lang="en-US" dirty="0" smtClean="0"/>
              <a:t>CHECK DATABASE AND PERFORM OTHER FUNCTIONS</a:t>
            </a:r>
            <a:endParaRPr lang="en-US" dirty="0" smtClean="0"/>
          </a:p>
          <a:p>
            <a:r>
              <a:rPr lang="en-US" dirty="0" smtClean="0"/>
              <a:t>SEARCHING(by name or by account number)</a:t>
            </a:r>
          </a:p>
          <a:p>
            <a:r>
              <a:rPr lang="en-US" dirty="0" smtClean="0"/>
              <a:t>TRANSACTION(credit or debit)</a:t>
            </a:r>
          </a:p>
          <a:p>
            <a:r>
              <a:rPr lang="en-US" dirty="0" smtClean="0"/>
              <a:t>ADD ACCOUNT</a:t>
            </a:r>
          </a:p>
          <a:p>
            <a:r>
              <a:rPr lang="en-US" dirty="0" smtClean="0"/>
              <a:t>DELETE ACCOUNT</a:t>
            </a:r>
          </a:p>
          <a:p>
            <a:r>
              <a:rPr lang="en-US" dirty="0" smtClean="0"/>
              <a:t>LOAN</a:t>
            </a:r>
          </a:p>
          <a:p>
            <a:r>
              <a:rPr lang="en-US" dirty="0" smtClean="0"/>
              <a:t>SEND MAIL</a:t>
            </a:r>
          </a:p>
          <a:p>
            <a:r>
              <a:rPr lang="en-US" dirty="0" smtClean="0"/>
              <a:t>SORTING</a:t>
            </a:r>
          </a:p>
          <a:p>
            <a:r>
              <a:rPr lang="en-US" dirty="0" smtClean="0"/>
              <a:t>LOG OUT</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The PAY INTEREST  button deducts the amount calculated from the interest paid by the customer from his loan amount.</a:t>
            </a:r>
            <a:endParaRPr lang="en-IN" sz="4000" dirty="0"/>
          </a:p>
        </p:txBody>
      </p:sp>
      <p:pic>
        <p:nvPicPr>
          <p:cNvPr id="17410" name="Picture 2"/>
          <p:cNvPicPr>
            <a:picLocks noGrp="1" noChangeAspect="1" noChangeArrowheads="1"/>
          </p:cNvPicPr>
          <p:nvPr>
            <p:ph idx="1"/>
          </p:nvPr>
        </p:nvPicPr>
        <p:blipFill>
          <a:blip r:embed="rId2"/>
          <a:srcRect/>
          <a:stretch>
            <a:fillRect/>
          </a:stretch>
        </p:blipFill>
        <p:spPr bwMode="auto">
          <a:xfrm>
            <a:off x="0" y="1935163"/>
            <a:ext cx="9144000" cy="47799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NOTIFICATIONS:</a:t>
            </a:r>
            <a:endParaRPr lang="en-IN" sz="4000" dirty="0"/>
          </a:p>
        </p:txBody>
      </p:sp>
      <p:sp>
        <p:nvSpPr>
          <p:cNvPr id="3" name="Content Placeholder 2"/>
          <p:cNvSpPr>
            <a:spLocks noGrp="1"/>
          </p:cNvSpPr>
          <p:nvPr>
            <p:ph idx="1"/>
          </p:nvPr>
        </p:nvSpPr>
        <p:spPr/>
        <p:txBody>
          <a:bodyPr/>
          <a:lstStyle/>
          <a:p>
            <a:r>
              <a:rPr lang="en-US" dirty="0" smtClean="0"/>
              <a:t>We have added two services to notify the customer if any changes have been made to his account, either in loan account or in his savings account.</a:t>
            </a:r>
          </a:p>
          <a:p>
            <a:r>
              <a:rPr lang="en-US" dirty="0" smtClean="0"/>
              <a:t>The services for notification used are: by E-MAIL and by SMS.</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8229600" cy="1143000"/>
          </a:xfrm>
        </p:spPr>
        <p:txBody>
          <a:bodyPr/>
          <a:lstStyle/>
          <a:p>
            <a:r>
              <a:rPr lang="en-US" dirty="0" smtClean="0"/>
              <a:t>SENDGRID FOR E-MAILING </a:t>
            </a:r>
            <a:endParaRPr lang="en-IN" dirty="0"/>
          </a:p>
        </p:txBody>
      </p:sp>
      <p:pic>
        <p:nvPicPr>
          <p:cNvPr id="5" name="Picture 2"/>
          <p:cNvPicPr>
            <a:picLocks noGrp="1" noChangeAspect="1" noChangeArrowheads="1"/>
          </p:cNvPicPr>
          <p:nvPr>
            <p:ph idx="1"/>
          </p:nvPr>
        </p:nvPicPr>
        <p:blipFill>
          <a:blip r:embed="rId2"/>
          <a:srcRect/>
          <a:stretch>
            <a:fillRect/>
          </a:stretch>
        </p:blipFill>
        <p:spPr bwMode="auto">
          <a:xfrm>
            <a:off x="21745" y="1729236"/>
            <a:ext cx="9122255" cy="51287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TWILLIO FOR SMS</a:t>
            </a:r>
            <a:endParaRPr lang="en-US" dirty="0"/>
          </a:p>
        </p:txBody>
      </p:sp>
      <p:sp>
        <p:nvSpPr>
          <p:cNvPr id="3" name="Content Placeholder 2"/>
          <p:cNvSpPr>
            <a:spLocks noGrp="1"/>
          </p:cNvSpPr>
          <p:nvPr>
            <p:ph sz="half" idx="1"/>
          </p:nvPr>
        </p:nvSpPr>
        <p:spPr>
          <a:xfrm>
            <a:off x="457200" y="1920084"/>
            <a:ext cx="8258204" cy="4437873"/>
          </a:xfrm>
        </p:spPr>
        <p:txBody>
          <a:bodyPr/>
          <a:lstStyle/>
          <a:p>
            <a:pPr>
              <a:buNone/>
            </a:pPr>
            <a:r>
              <a:rPr lang="en-US" dirty="0" smtClean="0"/>
              <a:t>   This service is used is used in an automatic manner i.e. message to the customer is send when he either credits or debits from his account. Message contains the amount present in the customer’s account after performing the transaction.</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1071570"/>
          </a:xfrm>
        </p:spPr>
        <p:txBody>
          <a:bodyPr>
            <a:normAutofit fontScale="90000"/>
          </a:bodyPr>
          <a:lstStyle/>
          <a:p>
            <a:r>
              <a:rPr lang="en-US" sz="4000" dirty="0" smtClean="0"/>
              <a:t>The sorting option sorts the database by date of joining</a:t>
            </a:r>
            <a:endParaRPr lang="en-IN" sz="4000" dirty="0"/>
          </a:p>
        </p:txBody>
      </p:sp>
      <p:graphicFrame>
        <p:nvGraphicFramePr>
          <p:cNvPr id="4" name="Content Placeholder 3"/>
          <p:cNvGraphicFramePr>
            <a:graphicFrameLocks noChangeAspect="1"/>
          </p:cNvGraphicFramePr>
          <p:nvPr>
            <p:ph idx="1"/>
          </p:nvPr>
        </p:nvGraphicFramePr>
        <p:xfrm>
          <a:off x="0" y="1357298"/>
          <a:ext cx="9144000" cy="5715040"/>
        </p:xfrm>
        <a:graphic>
          <a:graphicData uri="http://schemas.openxmlformats.org/presentationml/2006/ole">
            <p:oleObj spid="_x0000_s12290" name="Document" r:id="rId3" imgW="6130286" imgH="3578599" progId="Word.Document.12">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8215370" cy="857232"/>
          </a:xfrm>
        </p:spPr>
        <p:txBody>
          <a:bodyPr/>
          <a:lstStyle/>
          <a:p>
            <a:r>
              <a:rPr lang="en-US" dirty="0" smtClean="0"/>
              <a:t>LOGOUT</a:t>
            </a:r>
            <a:endParaRPr lang="en-IN" dirty="0"/>
          </a:p>
        </p:txBody>
      </p:sp>
      <p:sp>
        <p:nvSpPr>
          <p:cNvPr id="3" name="Content Placeholder 2"/>
          <p:cNvSpPr>
            <a:spLocks noGrp="1"/>
          </p:cNvSpPr>
          <p:nvPr>
            <p:ph idx="1"/>
          </p:nvPr>
        </p:nvSpPr>
        <p:spPr>
          <a:xfrm>
            <a:off x="285720" y="1000108"/>
            <a:ext cx="8358246" cy="1571636"/>
          </a:xfrm>
        </p:spPr>
        <p:txBody>
          <a:bodyPr/>
          <a:lstStyle/>
          <a:p>
            <a:r>
              <a:rPr lang="en-US" dirty="0" smtClean="0"/>
              <a:t>We have added the logout button at the TOP LEFT corner of each page.</a:t>
            </a:r>
          </a:p>
          <a:p>
            <a:r>
              <a:rPr lang="en-US" dirty="0" smtClean="0"/>
              <a:t>The LOGOUT button redirects us to the login page.</a:t>
            </a:r>
          </a:p>
        </p:txBody>
      </p:sp>
      <p:graphicFrame>
        <p:nvGraphicFramePr>
          <p:cNvPr id="13314" name="Content Placeholder 3"/>
          <p:cNvGraphicFramePr>
            <a:graphicFrameLocks noChangeAspect="1"/>
          </p:cNvGraphicFramePr>
          <p:nvPr/>
        </p:nvGraphicFramePr>
        <p:xfrm>
          <a:off x="714348" y="2499411"/>
          <a:ext cx="7786742" cy="4358589"/>
        </p:xfrm>
        <a:graphic>
          <a:graphicData uri="http://schemas.openxmlformats.org/presentationml/2006/ole">
            <p:oleObj spid="_x0000_s13314" name="Document" r:id="rId3" imgW="9525339" imgH="5389674" progId="Word.Document.12">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THE LOGIN PAGE</a:t>
            </a:r>
            <a:endParaRPr lang="en-IN" dirty="0"/>
          </a:p>
        </p:txBody>
      </p:sp>
      <p:graphicFrame>
        <p:nvGraphicFramePr>
          <p:cNvPr id="4" name="Content Placeholder 3"/>
          <p:cNvGraphicFramePr>
            <a:graphicFrameLocks noChangeAspect="1"/>
          </p:cNvGraphicFramePr>
          <p:nvPr>
            <p:ph idx="1"/>
          </p:nvPr>
        </p:nvGraphicFramePr>
        <p:xfrm>
          <a:off x="214282" y="1785926"/>
          <a:ext cx="8715436" cy="4878399"/>
        </p:xfrm>
        <a:graphic>
          <a:graphicData uri="http://schemas.openxmlformats.org/presentationml/2006/ole">
            <p:oleObj spid="_x0000_s1026" name="Document" r:id="rId3" imgW="9525339" imgH="5389674" progId="Word.Document.12">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28596" y="285728"/>
            <a:ext cx="8072494" cy="1357322"/>
          </a:xfrm>
        </p:spPr>
        <p:txBody>
          <a:bodyPr/>
          <a:lstStyle/>
          <a:p>
            <a:r>
              <a:rPr lang="en-US" dirty="0" smtClean="0"/>
              <a:t>Valid manager id and password will redirect us to this page where manager is shown with two options.</a:t>
            </a:r>
            <a:endParaRPr lang="en-IN" dirty="0"/>
          </a:p>
        </p:txBody>
      </p:sp>
      <p:graphicFrame>
        <p:nvGraphicFramePr>
          <p:cNvPr id="4" name="Object 3"/>
          <p:cNvGraphicFramePr>
            <a:graphicFrameLocks noChangeAspect="1"/>
          </p:cNvGraphicFramePr>
          <p:nvPr/>
        </p:nvGraphicFramePr>
        <p:xfrm>
          <a:off x="217488" y="1714488"/>
          <a:ext cx="9140858" cy="5151450"/>
        </p:xfrm>
        <a:graphic>
          <a:graphicData uri="http://schemas.openxmlformats.org/presentationml/2006/ole">
            <p:oleObj spid="_x0000_s2050" name="Document" r:id="rId3" imgW="11778606" imgH="7292885" progId="Word.Document.12">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96020"/>
          </a:xfrm>
        </p:spPr>
        <p:txBody>
          <a:bodyPr>
            <a:normAutofit fontScale="90000"/>
          </a:bodyPr>
          <a:lstStyle/>
          <a:p>
            <a:endParaRPr lang="en-IN" dirty="0"/>
          </a:p>
        </p:txBody>
      </p:sp>
      <p:sp>
        <p:nvSpPr>
          <p:cNvPr id="3" name="Content Placeholder 2"/>
          <p:cNvSpPr>
            <a:spLocks noGrp="1"/>
          </p:cNvSpPr>
          <p:nvPr>
            <p:ph idx="1"/>
          </p:nvPr>
        </p:nvSpPr>
        <p:spPr>
          <a:xfrm>
            <a:off x="457200" y="857232"/>
            <a:ext cx="8229600" cy="5467368"/>
          </a:xfrm>
        </p:spPr>
        <p:txBody>
          <a:bodyPr/>
          <a:lstStyle/>
          <a:p>
            <a:r>
              <a:rPr lang="en-US" dirty="0" smtClean="0"/>
              <a:t> We can check our database through the link CHECK DATABASE.</a:t>
            </a:r>
          </a:p>
          <a:p>
            <a:r>
              <a:rPr lang="en-US" dirty="0" smtClean="0"/>
              <a:t>We can perform other functions through the link OTHER FUNCTIONS.</a:t>
            </a:r>
          </a:p>
          <a:p>
            <a:endParaRPr lang="en-IN" dirty="0"/>
          </a:p>
        </p:txBody>
      </p:sp>
      <p:graphicFrame>
        <p:nvGraphicFramePr>
          <p:cNvPr id="4" name="Object 3"/>
          <p:cNvGraphicFramePr>
            <a:graphicFrameLocks noChangeAspect="1"/>
          </p:cNvGraphicFramePr>
          <p:nvPr/>
        </p:nvGraphicFramePr>
        <p:xfrm>
          <a:off x="1406525" y="2628900"/>
          <a:ext cx="6124575" cy="4065588"/>
        </p:xfrm>
        <a:graphic>
          <a:graphicData uri="http://schemas.openxmlformats.org/presentationml/2006/ole">
            <p:oleObj spid="_x0000_s3074" name="Document" r:id="rId3" imgW="6124514" imgH="4065920" progId="Word.Document.12">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258204" cy="1143000"/>
          </a:xfrm>
        </p:spPr>
        <p:txBody>
          <a:bodyPr>
            <a:normAutofit/>
          </a:bodyPr>
          <a:lstStyle/>
          <a:p>
            <a:r>
              <a:rPr lang="en-US" sz="2800" dirty="0" smtClean="0"/>
              <a:t>on clicking CHECK DATABASE the manager </a:t>
            </a:r>
            <a:r>
              <a:rPr lang="en-US" sz="2800" dirty="0" smtClean="0"/>
              <a:t>is </a:t>
            </a:r>
            <a:r>
              <a:rPr lang="en-US" sz="2800" dirty="0" smtClean="0"/>
              <a:t>shown </a:t>
            </a:r>
            <a:r>
              <a:rPr lang="en-US" sz="2800" dirty="0" smtClean="0"/>
              <a:t>with the database</a:t>
            </a:r>
            <a:endParaRPr lang="en-IN" sz="2800" dirty="0"/>
          </a:p>
        </p:txBody>
      </p:sp>
      <p:graphicFrame>
        <p:nvGraphicFramePr>
          <p:cNvPr id="4" name="Content Placeholder 3"/>
          <p:cNvGraphicFramePr>
            <a:graphicFrameLocks noChangeAspect="1"/>
          </p:cNvGraphicFramePr>
          <p:nvPr>
            <p:ph idx="1"/>
          </p:nvPr>
        </p:nvGraphicFramePr>
        <p:xfrm>
          <a:off x="0" y="1500174"/>
          <a:ext cx="9144000" cy="5464392"/>
        </p:xfrm>
        <a:graphic>
          <a:graphicData uri="http://schemas.openxmlformats.org/presentationml/2006/ole">
            <p:oleObj spid="_x0000_s5122" name="Document" r:id="rId3" imgW="6137501" imgH="6397426" progId="Word.Document.12">
              <p:embed/>
            </p:oleObj>
          </a:graphicData>
        </a:graphic>
      </p:graphicFrame>
      <p:sp>
        <p:nvSpPr>
          <p:cNvPr id="5" name="Slide Number Placeholder 4"/>
          <p:cNvSpPr>
            <a:spLocks noGrp="1"/>
          </p:cNvSpPr>
          <p:nvPr>
            <p:ph type="sldNum" sz="quarter" idx="12"/>
          </p:nvPr>
        </p:nvSpPr>
        <p:spPr/>
        <p:txBody>
          <a:bodyPr/>
          <a:lstStyle/>
          <a:p>
            <a:fld id="{503716A6-D005-4E38-A90C-1F9FC017B13D}" type="slidenum">
              <a:rPr lang="en-IN" smtClean="0"/>
              <a:pPr/>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8258204" cy="1071546"/>
          </a:xfrm>
        </p:spPr>
        <p:txBody>
          <a:bodyPr>
            <a:normAutofit/>
          </a:bodyPr>
          <a:lstStyle/>
          <a:p>
            <a:r>
              <a:rPr lang="en-US" sz="3200" dirty="0" smtClean="0"/>
              <a:t>on clicking </a:t>
            </a:r>
            <a:r>
              <a:rPr lang="en-US" sz="3200" dirty="0" smtClean="0"/>
              <a:t>OTHER OPTIONS we are shown various options</a:t>
            </a:r>
            <a:endParaRPr lang="en-IN" sz="3200" dirty="0"/>
          </a:p>
        </p:txBody>
      </p:sp>
      <p:graphicFrame>
        <p:nvGraphicFramePr>
          <p:cNvPr id="4" name="Content Placeholder 3"/>
          <p:cNvGraphicFramePr>
            <a:graphicFrameLocks noChangeAspect="1"/>
          </p:cNvGraphicFramePr>
          <p:nvPr>
            <p:ph idx="1"/>
          </p:nvPr>
        </p:nvGraphicFramePr>
        <p:xfrm>
          <a:off x="0" y="1214422"/>
          <a:ext cx="9144000" cy="5857916"/>
        </p:xfrm>
        <a:graphic>
          <a:graphicData uri="http://schemas.openxmlformats.org/presentationml/2006/ole">
            <p:oleObj spid="_x0000_s6146" name="Document" r:id="rId3" imgW="6137501" imgH="3578599" progId="Word.Document.12">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US" sz="4000" dirty="0" smtClean="0"/>
              <a:t>we have two options for searching either by name or by account</a:t>
            </a:r>
            <a:endParaRPr lang="en-IN" sz="4000" dirty="0"/>
          </a:p>
        </p:txBody>
      </p:sp>
      <p:graphicFrame>
        <p:nvGraphicFramePr>
          <p:cNvPr id="4" name="Content Placeholder 3"/>
          <p:cNvGraphicFramePr>
            <a:graphicFrameLocks noChangeAspect="1"/>
          </p:cNvGraphicFramePr>
          <p:nvPr>
            <p:ph idx="1"/>
          </p:nvPr>
        </p:nvGraphicFramePr>
        <p:xfrm>
          <a:off x="0" y="1214422"/>
          <a:ext cx="9144000" cy="5857916"/>
        </p:xfrm>
        <a:graphic>
          <a:graphicData uri="http://schemas.openxmlformats.org/presentationml/2006/ole">
            <p:oleObj spid="_x0000_s7170" name="Document" r:id="rId3" imgW="6137501" imgH="3578599" progId="Word.Document.12">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8229600" cy="1143000"/>
          </a:xfrm>
        </p:spPr>
        <p:txBody>
          <a:bodyPr>
            <a:normAutofit/>
          </a:bodyPr>
          <a:lstStyle/>
          <a:p>
            <a:r>
              <a:rPr lang="en-US" sz="2800" dirty="0" smtClean="0"/>
              <a:t> Search BY NAME helps manager to check the details by submitting the customer’s name</a:t>
            </a:r>
            <a:endParaRPr lang="en-IN" sz="2800" dirty="0"/>
          </a:p>
        </p:txBody>
      </p:sp>
      <p:sp>
        <p:nvSpPr>
          <p:cNvPr id="4" name="Slide Number Placeholder 3"/>
          <p:cNvSpPr>
            <a:spLocks noGrp="1"/>
          </p:cNvSpPr>
          <p:nvPr>
            <p:ph type="sldNum" sz="quarter" idx="12"/>
          </p:nvPr>
        </p:nvSpPr>
        <p:spPr/>
        <p:txBody>
          <a:bodyPr/>
          <a:lstStyle/>
          <a:p>
            <a:fld id="{503716A6-D005-4E38-A90C-1F9FC017B13D}" type="slidenum">
              <a:rPr lang="en-IN" smtClean="0"/>
              <a:pPr/>
              <a:t>9</a:t>
            </a:fld>
            <a:endParaRPr lang="en-IN"/>
          </a:p>
        </p:txBody>
      </p:sp>
      <p:pic>
        <p:nvPicPr>
          <p:cNvPr id="29698" name="Picture 2"/>
          <p:cNvPicPr>
            <a:picLocks noGrp="1" noChangeAspect="1" noChangeArrowheads="1"/>
          </p:cNvPicPr>
          <p:nvPr>
            <p:ph idx="1"/>
          </p:nvPr>
        </p:nvPicPr>
        <p:blipFill>
          <a:blip r:embed="rId2"/>
          <a:srcRect/>
          <a:stretch>
            <a:fillRect/>
          </a:stretch>
        </p:blipFill>
        <p:spPr bwMode="auto">
          <a:xfrm>
            <a:off x="0" y="1285860"/>
            <a:ext cx="9144000" cy="5572139"/>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38</TotalTime>
  <Words>390</Words>
  <Application>Microsoft Office PowerPoint</Application>
  <PresentationFormat>On-screen Show (4:3)</PresentationFormat>
  <Paragraphs>48</Paragraphs>
  <Slides>25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Flow</vt:lpstr>
      <vt:lpstr>Document</vt:lpstr>
      <vt:lpstr>BANKING APPLICATION</vt:lpstr>
      <vt:lpstr>MODULES INCLUDED:</vt:lpstr>
      <vt:lpstr>THIS IS THE LOGIN PAGE</vt:lpstr>
      <vt:lpstr>Slide 4</vt:lpstr>
      <vt:lpstr>Slide 5</vt:lpstr>
      <vt:lpstr>on clicking CHECK DATABASE the manager is shown with the database</vt:lpstr>
      <vt:lpstr>on clicking OTHER OPTIONS we are shown various options</vt:lpstr>
      <vt:lpstr>we have two options for searching either by name or by account</vt:lpstr>
      <vt:lpstr> Search BY NAME helps manager to check the details by submitting the customer’s name</vt:lpstr>
      <vt:lpstr>Search BY ACCOUNT NUMBER helps manager to check the details by submitting the customer’s account number</vt:lpstr>
      <vt:lpstr>Slide 11</vt:lpstr>
      <vt:lpstr>We have two options of transaction namely Credit and Debit</vt:lpstr>
      <vt:lpstr>On selecting CREDIT options manager is able to credit to a persons account</vt:lpstr>
      <vt:lpstr>On selecting DEBIT option amounts gets deducted from customer’s account</vt:lpstr>
      <vt:lpstr>By clicking ADD ACCOUNT button a form displays. We can add new account by submitting the form. </vt:lpstr>
      <vt:lpstr>We  can delete any account by entering the account number and submit it.</vt:lpstr>
      <vt:lpstr>The LOAN button redirects to the page</vt:lpstr>
      <vt:lpstr>New loan can be provided to customer by clicking on the ADD NEW LOAN button</vt:lpstr>
      <vt:lpstr>The SHOW LOAN button displays the list of loan holders</vt:lpstr>
      <vt:lpstr>The PAY INTEREST  button deducts the amount calculated from the interest paid by the customer from his loan amount.</vt:lpstr>
      <vt:lpstr>NOTIFICATIONS:</vt:lpstr>
      <vt:lpstr>SENDGRID FOR E-MAILING </vt:lpstr>
      <vt:lpstr>TWILLIO FOR SMS</vt:lpstr>
      <vt:lpstr>The sorting option sorts the database by date of joining</vt:lpstr>
      <vt:lpstr>LOGOUT</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APPLICATION</dc:title>
  <dc:creator>User</dc:creator>
  <cp:lastModifiedBy>User</cp:lastModifiedBy>
  <cp:revision>5</cp:revision>
  <dcterms:created xsi:type="dcterms:W3CDTF">2016-03-17T09:32:51Z</dcterms:created>
  <dcterms:modified xsi:type="dcterms:W3CDTF">2016-03-17T10:11:50Z</dcterms:modified>
</cp:coreProperties>
</file>